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94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6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762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52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9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7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3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5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9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7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E0FDB-72FC-4427-8D79-D01D1DA7FC9A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2B8C93-7148-47A3-AF70-7992E633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atch_processing" TargetMode="External"/><Relationship Id="rId3" Type="http://schemas.openxmlformats.org/officeDocument/2006/relationships/hyperlink" Target="https://en.wikipedia.org/wiki/Table_(database)" TargetMode="External"/><Relationship Id="rId7" Type="http://schemas.openxmlformats.org/officeDocument/2006/relationships/hyperlink" Target="https://en.wikipedia.org/wiki/Data_wrangling" TargetMode="External"/><Relationship Id="rId2" Type="http://schemas.openxmlformats.org/officeDocument/2006/relationships/hyperlink" Target="https://en.wikipedia.org/wiki/Storage_reco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actively" TargetMode="External"/><Relationship Id="rId5" Type="http://schemas.openxmlformats.org/officeDocument/2006/relationships/hyperlink" Target="https://en.wikipedia.org/wiki/Dirty_data" TargetMode="External"/><Relationship Id="rId4" Type="http://schemas.openxmlformats.org/officeDocument/2006/relationships/hyperlink" Target="https://en.wikipedia.org/wiki/Database" TargetMode="External"/><Relationship Id="rId9" Type="http://schemas.openxmlformats.org/officeDocument/2006/relationships/hyperlink" Target="https://en.wikipedia.org/wiki/Script_(computing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ivot_table" TargetMode="External"/><Relationship Id="rId3" Type="http://schemas.openxmlformats.org/officeDocument/2006/relationships/hyperlink" Target="https://en.wikipedia.org/wiki/Microsoft" TargetMode="External"/><Relationship Id="rId7" Type="http://schemas.openxmlformats.org/officeDocument/2006/relationships/hyperlink" Target="https://en.wikipedia.org/wiki/IOS" TargetMode="External"/><Relationship Id="rId12" Type="http://schemas.openxmlformats.org/officeDocument/2006/relationships/hyperlink" Target="https://en.wikipedia.org/wiki/Microsoft_Office" TargetMode="External"/><Relationship Id="rId2" Type="http://schemas.openxmlformats.org/officeDocument/2006/relationships/hyperlink" Target="https://en.wikipedia.org/wiki/Spreadshe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droid_(operating_system)" TargetMode="External"/><Relationship Id="rId11" Type="http://schemas.openxmlformats.org/officeDocument/2006/relationships/hyperlink" Target="https://en.wikipedia.org/wiki/Lotus_1-2-3" TargetMode="External"/><Relationship Id="rId5" Type="http://schemas.openxmlformats.org/officeDocument/2006/relationships/hyperlink" Target="https://en.wikipedia.org/wiki/MacOS" TargetMode="External"/><Relationship Id="rId10" Type="http://schemas.openxmlformats.org/officeDocument/2006/relationships/hyperlink" Target="https://en.wikipedia.org/wiki/Visual_Basic_for_Applications" TargetMode="External"/><Relationship Id="rId4" Type="http://schemas.openxmlformats.org/officeDocument/2006/relationships/hyperlink" Target="https://en.wikipedia.org/wiki/Microsoft_Windows" TargetMode="External"/><Relationship Id="rId9" Type="http://schemas.openxmlformats.org/officeDocument/2006/relationships/hyperlink" Target="https://en.wikipedia.org/wiki/Macro_(computer_science)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hyperlink" Target="https://en.wikipedia.org/wiki/Multi-disciplin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g_data" TargetMode="External"/><Relationship Id="rId5" Type="http://schemas.openxmlformats.org/officeDocument/2006/relationships/hyperlink" Target="https://en.wikipedia.org/wiki/Data_mining" TargetMode="External"/><Relationship Id="rId4" Type="http://schemas.openxmlformats.org/officeDocument/2006/relationships/hyperlink" Target="https://en.wikipedia.org/wiki/Unstructured_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uring_award" TargetMode="External"/><Relationship Id="rId13" Type="http://schemas.openxmlformats.org/officeDocument/2006/relationships/hyperlink" Target="https://en.wikipedia.org/wiki/Information_explosion" TargetMode="External"/><Relationship Id="rId3" Type="http://schemas.openxmlformats.org/officeDocument/2006/relationships/hyperlink" Target="https://en.wikipedia.org/wiki/Data_analysis" TargetMode="External"/><Relationship Id="rId7" Type="http://schemas.openxmlformats.org/officeDocument/2006/relationships/hyperlink" Target="https://en.wikipedia.org/wiki/Information_science" TargetMode="External"/><Relationship Id="rId12" Type="http://schemas.openxmlformats.org/officeDocument/2006/relationships/hyperlink" Target="https://en.wikipedia.org/wiki/Computational_science" TargetMode="External"/><Relationship Id="rId2" Type="http://schemas.openxmlformats.org/officeDocument/2006/relationships/hyperlink" Target="https://en.wikipedia.org/wiki/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science" TargetMode="External"/><Relationship Id="rId11" Type="http://schemas.openxmlformats.org/officeDocument/2006/relationships/hyperlink" Target="https://en.wikipedia.org/wiki/Basic_research" TargetMode="External"/><Relationship Id="rId5" Type="http://schemas.openxmlformats.org/officeDocument/2006/relationships/hyperlink" Target="https://en.wikipedia.org/wiki/Mathematics" TargetMode="External"/><Relationship Id="rId10" Type="http://schemas.openxmlformats.org/officeDocument/2006/relationships/hyperlink" Target="https://en.wikipedia.org/wiki/Empirical_research" TargetMode="External"/><Relationship Id="rId4" Type="http://schemas.openxmlformats.org/officeDocument/2006/relationships/hyperlink" Target="https://en.wikipedia.org/wiki/Machine_learning" TargetMode="External"/><Relationship Id="rId9" Type="http://schemas.openxmlformats.org/officeDocument/2006/relationships/hyperlink" Target="https://en.wikipedia.org/wiki/Jim_Gray_(computer_scientist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" TargetMode="External"/><Relationship Id="rId2" Type="http://schemas.openxmlformats.org/officeDocument/2006/relationships/hyperlink" Target="https://en.wikipedia.org/wiki/American_Statistical_Associ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istributed_computing" TargetMode="External"/><Relationship Id="rId4" Type="http://schemas.openxmlformats.org/officeDocument/2006/relationships/hyperlink" Target="https://en.wikipedia.org/wiki/Machine_lear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esforce.com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en.wikipedia.org/wiki/Business_intelligence" TargetMode="External"/><Relationship Id="rId2" Type="http://schemas.openxmlformats.org/officeDocument/2006/relationships/hyperlink" Target="https://en.wikipedia.org/wiki/Visual_analy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ited_States" TargetMode="External"/><Relationship Id="rId5" Type="http://schemas.openxmlformats.org/officeDocument/2006/relationships/hyperlink" Target="https://en.wikipedia.org/wiki/Seattle,_Washington" TargetMode="External"/><Relationship Id="rId4" Type="http://schemas.openxmlformats.org/officeDocument/2006/relationships/hyperlink" Target="https://en.wikipedia.org/wiki/Mountain_View,_Californ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43" y="1834551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SUBJECT :-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833449"/>
            <a:ext cx="8596668" cy="388077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“DATA SCIENCE”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9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cleansing</a:t>
            </a:r>
            <a:r>
              <a:rPr lang="en-US" dirty="0"/>
              <a:t> or </a:t>
            </a:r>
            <a:r>
              <a:rPr lang="en-US" b="1" dirty="0"/>
              <a:t>data cleaning</a:t>
            </a:r>
            <a:r>
              <a:rPr lang="en-US" dirty="0"/>
              <a:t> is the process of detecting and correcting (or removing) corrupt or inaccurate </a:t>
            </a:r>
            <a:r>
              <a:rPr lang="en-US" dirty="0">
                <a:hlinkClick r:id="rId2" tooltip="Storage record"/>
              </a:rPr>
              <a:t>records</a:t>
            </a:r>
            <a:r>
              <a:rPr lang="en-US" dirty="0"/>
              <a:t> from a record set, </a:t>
            </a:r>
            <a:r>
              <a:rPr lang="en-US" dirty="0">
                <a:hlinkClick r:id="rId3" tooltip="Table (database)"/>
              </a:rPr>
              <a:t>table</a:t>
            </a:r>
            <a:r>
              <a:rPr lang="en-US" dirty="0"/>
              <a:t>, or </a:t>
            </a:r>
            <a:r>
              <a:rPr lang="en-US" dirty="0">
                <a:hlinkClick r:id="rId4" tooltip="Database"/>
              </a:rPr>
              <a:t>database</a:t>
            </a:r>
            <a:r>
              <a:rPr lang="en-US" dirty="0"/>
              <a:t> and refers to identifying incomplete, incorrect, inaccurate or irrelevant parts of the data and then replacing, modifying, or deleting the </a:t>
            </a:r>
            <a:r>
              <a:rPr lang="en-US" dirty="0">
                <a:hlinkClick r:id="rId5" tooltip="Dirty data"/>
              </a:rPr>
              <a:t>dirty</a:t>
            </a:r>
            <a:r>
              <a:rPr lang="en-US" dirty="0"/>
              <a:t> or coarse data</a:t>
            </a:r>
            <a:r>
              <a:rPr lang="en-US" dirty="0" smtClean="0"/>
              <a:t>.</a:t>
            </a:r>
            <a:r>
              <a:rPr lang="en-US" baseline="30000" dirty="0" smtClean="0"/>
              <a:t> </a:t>
            </a:r>
            <a:r>
              <a:rPr lang="en-US" dirty="0"/>
              <a:t> Data cleansing may be performed </a:t>
            </a:r>
            <a:r>
              <a:rPr lang="en-US" dirty="0">
                <a:hlinkClick r:id="rId6" tooltip="Interactively"/>
              </a:rPr>
              <a:t>interactively</a:t>
            </a:r>
            <a:r>
              <a:rPr lang="en-US" dirty="0"/>
              <a:t> with </a:t>
            </a:r>
            <a:r>
              <a:rPr lang="en-US" dirty="0">
                <a:hlinkClick r:id="rId7" tooltip="Data wrangling"/>
              </a:rPr>
              <a:t>data wrangling</a:t>
            </a:r>
            <a:r>
              <a:rPr lang="en-US" dirty="0"/>
              <a:t> tools, or as </a:t>
            </a:r>
            <a:r>
              <a:rPr lang="en-US" dirty="0">
                <a:hlinkClick r:id="rId8" tooltip="Batch processing"/>
              </a:rPr>
              <a:t>batch processing</a:t>
            </a:r>
            <a:r>
              <a:rPr lang="en-US" dirty="0"/>
              <a:t> through </a:t>
            </a:r>
            <a:r>
              <a:rPr lang="en-US" dirty="0">
                <a:hlinkClick r:id="rId9" tooltip="Script (computing)"/>
              </a:rPr>
              <a:t>scripting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7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 OF ANALYSIS:-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88" y="2160588"/>
            <a:ext cx="7341262" cy="3881437"/>
          </a:xfrm>
        </p:spPr>
      </p:pic>
    </p:spTree>
    <p:extLst>
      <p:ext uri="{BB962C8B-B14F-4D97-AF65-F5344CB8AC3E}">
        <p14:creationId xmlns:p14="http://schemas.microsoft.com/office/powerpoint/2010/main" val="2050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 SET:-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87217"/>
            <a:ext cx="8596312" cy="3828178"/>
          </a:xfrm>
        </p:spPr>
      </p:pic>
    </p:spTree>
    <p:extLst>
      <p:ext uri="{BB962C8B-B14F-4D97-AF65-F5344CB8AC3E}">
        <p14:creationId xmlns:p14="http://schemas.microsoft.com/office/powerpoint/2010/main" val="32402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59637"/>
            <a:ext cx="8596312" cy="3483339"/>
          </a:xfrm>
        </p:spPr>
      </p:pic>
    </p:spTree>
    <p:extLst>
      <p:ext uri="{BB962C8B-B14F-4D97-AF65-F5344CB8AC3E}">
        <p14:creationId xmlns:p14="http://schemas.microsoft.com/office/powerpoint/2010/main" val="20548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DATA CLEANING:-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2" y="2160588"/>
            <a:ext cx="7385694" cy="3881437"/>
          </a:xfrm>
        </p:spPr>
      </p:pic>
    </p:spTree>
    <p:extLst>
      <p:ext uri="{BB962C8B-B14F-4D97-AF65-F5344CB8AC3E}">
        <p14:creationId xmlns:p14="http://schemas.microsoft.com/office/powerpoint/2010/main" val="19119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11" y="2160588"/>
            <a:ext cx="6706415" cy="3881437"/>
          </a:xfrm>
        </p:spPr>
      </p:pic>
    </p:spTree>
    <p:extLst>
      <p:ext uri="{BB962C8B-B14F-4D97-AF65-F5344CB8AC3E}">
        <p14:creationId xmlns:p14="http://schemas.microsoft.com/office/powerpoint/2010/main" val="13718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UNION:-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3" y="2160588"/>
            <a:ext cx="7603472" cy="3881437"/>
          </a:xfrm>
        </p:spPr>
      </p:pic>
    </p:spTree>
    <p:extLst>
      <p:ext uri="{BB962C8B-B14F-4D97-AF65-F5344CB8AC3E}">
        <p14:creationId xmlns:p14="http://schemas.microsoft.com/office/powerpoint/2010/main" val="3712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OUTPUT:-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77" y="2160588"/>
            <a:ext cx="7321084" cy="3881437"/>
          </a:xfrm>
        </p:spPr>
      </p:pic>
    </p:spTree>
    <p:extLst>
      <p:ext uri="{BB962C8B-B14F-4D97-AF65-F5344CB8AC3E}">
        <p14:creationId xmlns:p14="http://schemas.microsoft.com/office/powerpoint/2010/main" val="403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RUN:-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3" y="2160588"/>
            <a:ext cx="8183571" cy="3881437"/>
          </a:xfrm>
        </p:spPr>
      </p:pic>
    </p:spTree>
    <p:extLst>
      <p:ext uri="{BB962C8B-B14F-4D97-AF65-F5344CB8AC3E}">
        <p14:creationId xmlns:p14="http://schemas.microsoft.com/office/powerpoint/2010/main" val="345730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OF THE OUTPUT:-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8" y="2160588"/>
            <a:ext cx="7354301" cy="3881437"/>
          </a:xfrm>
        </p:spPr>
      </p:pic>
    </p:spTree>
    <p:extLst>
      <p:ext uri="{BB962C8B-B14F-4D97-AF65-F5344CB8AC3E}">
        <p14:creationId xmlns:p14="http://schemas.microsoft.com/office/powerpoint/2010/main" val="22224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:-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“AIR QUALITY CHECK”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2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VISUALISATION USING THE EXCEL:-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:-</a:t>
            </a:r>
          </a:p>
          <a:p>
            <a:r>
              <a:rPr lang="en-US" b="1" dirty="0"/>
              <a:t>Microsoft Excel</a:t>
            </a:r>
            <a:r>
              <a:rPr lang="en-US" dirty="0"/>
              <a:t> is a </a:t>
            </a:r>
            <a:r>
              <a:rPr lang="en-US" dirty="0">
                <a:hlinkClick r:id="rId2" tooltip="Spreadsheet"/>
              </a:rPr>
              <a:t>spreadsheet</a:t>
            </a:r>
            <a:r>
              <a:rPr lang="en-US" dirty="0"/>
              <a:t> developed by </a:t>
            </a:r>
            <a:r>
              <a:rPr lang="en-US" dirty="0">
                <a:hlinkClick r:id="rId3" tooltip="Microsoft"/>
              </a:rPr>
              <a:t>Microsoft</a:t>
            </a:r>
            <a:r>
              <a:rPr lang="en-US" dirty="0"/>
              <a:t> for </a:t>
            </a:r>
            <a:r>
              <a:rPr lang="en-US" dirty="0">
                <a:hlinkClick r:id="rId4" tooltip="Microsoft Windows"/>
              </a:rPr>
              <a:t>Windows</a:t>
            </a:r>
            <a:r>
              <a:rPr lang="en-US" dirty="0"/>
              <a:t>, </a:t>
            </a:r>
            <a:r>
              <a:rPr lang="en-US" dirty="0" err="1">
                <a:hlinkClick r:id="rId5" tooltip="MacOS"/>
              </a:rPr>
              <a:t>macOS</a:t>
            </a:r>
            <a:r>
              <a:rPr lang="en-US" dirty="0"/>
              <a:t>, </a:t>
            </a:r>
            <a:r>
              <a:rPr lang="en-US" dirty="0">
                <a:hlinkClick r:id="rId6" tooltip="Android (operating system)"/>
              </a:rPr>
              <a:t>Android</a:t>
            </a:r>
            <a:r>
              <a:rPr lang="en-US" dirty="0"/>
              <a:t> and </a:t>
            </a:r>
            <a:r>
              <a:rPr lang="en-US" dirty="0" err="1">
                <a:hlinkClick r:id="rId7" tooltip="IOS"/>
              </a:rPr>
              <a:t>iOS</a:t>
            </a:r>
            <a:r>
              <a:rPr lang="en-US" dirty="0"/>
              <a:t>. It features calculation, graphing tools, </a:t>
            </a:r>
            <a:r>
              <a:rPr lang="en-US" dirty="0">
                <a:hlinkClick r:id="rId8" tooltip="Pivot table"/>
              </a:rPr>
              <a:t>pivot tables</a:t>
            </a:r>
            <a:r>
              <a:rPr lang="en-US" dirty="0"/>
              <a:t>, and a </a:t>
            </a:r>
            <a:r>
              <a:rPr lang="en-US" dirty="0">
                <a:hlinkClick r:id="rId9" tooltip="Macro (computer science)"/>
              </a:rPr>
              <a:t>macro</a:t>
            </a:r>
            <a:r>
              <a:rPr lang="en-US" dirty="0"/>
              <a:t> programming language called </a:t>
            </a:r>
            <a:r>
              <a:rPr lang="en-US" dirty="0">
                <a:hlinkClick r:id="rId10" tooltip="Visual Basic for Applications"/>
              </a:rPr>
              <a:t>Visual Basic for Applications</a:t>
            </a:r>
            <a:r>
              <a:rPr lang="en-US" dirty="0"/>
              <a:t>. It has been a very widely applied spreadsheet for these platforms, especially since version 5 in 1993, and it has replaced </a:t>
            </a:r>
            <a:r>
              <a:rPr lang="en-US" dirty="0">
                <a:hlinkClick r:id="rId11" tooltip="Lotus 1-2-3"/>
              </a:rPr>
              <a:t>Lotus 1-2-3</a:t>
            </a:r>
            <a:r>
              <a:rPr lang="en-US" dirty="0"/>
              <a:t> as the industry standard for spreadsheets. Excel forms part of the </a:t>
            </a:r>
            <a:r>
              <a:rPr lang="en-US" dirty="0">
                <a:hlinkClick r:id="rId12" tooltip="Microsoft Office"/>
              </a:rPr>
              <a:t>Microsoft Office</a:t>
            </a:r>
            <a:r>
              <a:rPr lang="en-US" dirty="0"/>
              <a:t> suite of software.</a:t>
            </a:r>
          </a:p>
        </p:txBody>
      </p:sp>
    </p:spTree>
    <p:extLst>
      <p:ext uri="{BB962C8B-B14F-4D97-AF65-F5344CB8AC3E}">
        <p14:creationId xmlns:p14="http://schemas.microsoft.com/office/powerpoint/2010/main" val="40654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 BOARD:-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92291"/>
            <a:ext cx="8596312" cy="3818030"/>
          </a:xfrm>
        </p:spPr>
      </p:pic>
    </p:spTree>
    <p:extLst>
      <p:ext uri="{BB962C8B-B14F-4D97-AF65-F5344CB8AC3E}">
        <p14:creationId xmlns:p14="http://schemas.microsoft.com/office/powerpoint/2010/main" val="8447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1:-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29" y="2160588"/>
            <a:ext cx="7541779" cy="3881437"/>
          </a:xfrm>
        </p:spPr>
      </p:pic>
    </p:spTree>
    <p:extLst>
      <p:ext uri="{BB962C8B-B14F-4D97-AF65-F5344CB8AC3E}">
        <p14:creationId xmlns:p14="http://schemas.microsoft.com/office/powerpoint/2010/main" val="24700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2:-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03" y="2160588"/>
            <a:ext cx="8077231" cy="3881437"/>
          </a:xfrm>
        </p:spPr>
      </p:pic>
    </p:spTree>
    <p:extLst>
      <p:ext uri="{BB962C8B-B14F-4D97-AF65-F5344CB8AC3E}">
        <p14:creationId xmlns:p14="http://schemas.microsoft.com/office/powerpoint/2010/main" val="18953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CHARTS:-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12329"/>
            <a:ext cx="8596312" cy="3377954"/>
          </a:xfrm>
        </p:spPr>
      </p:pic>
    </p:spTree>
    <p:extLst>
      <p:ext uri="{BB962C8B-B14F-4D97-AF65-F5344CB8AC3E}">
        <p14:creationId xmlns:p14="http://schemas.microsoft.com/office/powerpoint/2010/main" val="783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6675"/>
            <a:ext cx="8596312" cy="3869262"/>
          </a:xfrm>
        </p:spPr>
      </p:pic>
    </p:spTree>
    <p:extLst>
      <p:ext uri="{BB962C8B-B14F-4D97-AF65-F5344CB8AC3E}">
        <p14:creationId xmlns:p14="http://schemas.microsoft.com/office/powerpoint/2010/main" val="29064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SLICERS:-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80640"/>
            <a:ext cx="8596312" cy="3641333"/>
          </a:xfrm>
        </p:spPr>
      </p:pic>
    </p:spTree>
    <p:extLst>
      <p:ext uri="{BB962C8B-B14F-4D97-AF65-F5344CB8AC3E}">
        <p14:creationId xmlns:p14="http://schemas.microsoft.com/office/powerpoint/2010/main" val="3369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86150"/>
            <a:ext cx="8596312" cy="3830313"/>
          </a:xfrm>
        </p:spPr>
      </p:pic>
    </p:spTree>
    <p:extLst>
      <p:ext uri="{BB962C8B-B14F-4D97-AF65-F5344CB8AC3E}">
        <p14:creationId xmlns:p14="http://schemas.microsoft.com/office/powerpoint/2010/main" val="27846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4" y="2160588"/>
            <a:ext cx="8477390" cy="3881437"/>
          </a:xfrm>
        </p:spPr>
      </p:pic>
    </p:spTree>
    <p:extLst>
      <p:ext uri="{BB962C8B-B14F-4D97-AF65-F5344CB8AC3E}">
        <p14:creationId xmlns:p14="http://schemas.microsoft.com/office/powerpoint/2010/main" val="18180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CHARTS:-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83" y="2160588"/>
            <a:ext cx="5667872" cy="3881437"/>
          </a:xfrm>
        </p:spPr>
      </p:pic>
    </p:spTree>
    <p:extLst>
      <p:ext uri="{BB962C8B-B14F-4D97-AF65-F5344CB8AC3E}">
        <p14:creationId xmlns:p14="http://schemas.microsoft.com/office/powerpoint/2010/main" val="20217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36" y="2160589"/>
            <a:ext cx="8596668" cy="1320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SUBMITTED BY:          SUBMITTED TO: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282" y="31094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ANKIT YADAV                                                  MS. VASUDHA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11707994                                                         ( 23636)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KM094</a:t>
            </a:r>
          </a:p>
        </p:txBody>
      </p:sp>
    </p:spTree>
    <p:extLst>
      <p:ext uri="{BB962C8B-B14F-4D97-AF65-F5344CB8AC3E}">
        <p14:creationId xmlns:p14="http://schemas.microsoft.com/office/powerpoint/2010/main" val="1641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60921"/>
            <a:ext cx="8596312" cy="3480771"/>
          </a:xfrm>
        </p:spPr>
      </p:pic>
    </p:spTree>
    <p:extLst>
      <p:ext uri="{BB962C8B-B14F-4D97-AF65-F5344CB8AC3E}">
        <p14:creationId xmlns:p14="http://schemas.microsoft.com/office/powerpoint/2010/main" val="12420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03776"/>
            <a:ext cx="8596312" cy="3395060"/>
          </a:xfrm>
        </p:spPr>
      </p:pic>
    </p:spTree>
    <p:extLst>
      <p:ext uri="{BB962C8B-B14F-4D97-AF65-F5344CB8AC3E}">
        <p14:creationId xmlns:p14="http://schemas.microsoft.com/office/powerpoint/2010/main" val="15901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79752"/>
            <a:ext cx="8596312" cy="3443109"/>
          </a:xfrm>
        </p:spPr>
      </p:pic>
    </p:spTree>
    <p:extLst>
      <p:ext uri="{BB962C8B-B14F-4D97-AF65-F5344CB8AC3E}">
        <p14:creationId xmlns:p14="http://schemas.microsoft.com/office/powerpoint/2010/main" val="1733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81586"/>
            <a:ext cx="8596312" cy="3439440"/>
          </a:xfrm>
        </p:spPr>
      </p:pic>
    </p:spTree>
    <p:extLst>
      <p:ext uri="{BB962C8B-B14F-4D97-AF65-F5344CB8AC3E}">
        <p14:creationId xmlns:p14="http://schemas.microsoft.com/office/powerpoint/2010/main" val="25057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36974"/>
            <a:ext cx="8596312" cy="3328664"/>
          </a:xfrm>
        </p:spPr>
      </p:pic>
    </p:spTree>
    <p:extLst>
      <p:ext uri="{BB962C8B-B14F-4D97-AF65-F5344CB8AC3E}">
        <p14:creationId xmlns:p14="http://schemas.microsoft.com/office/powerpoint/2010/main" val="3422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CONCLUSION:-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ANALYSIS OF THIS DATASET WE CAN PREDICT THE AIR QUALITY OF DIFFERENT AREA IN ANDRAPRADESH.</a:t>
            </a:r>
          </a:p>
          <a:p>
            <a:r>
              <a:rPr lang="en-US" dirty="0" smtClean="0"/>
              <a:t>IT PREDICT VALUES OF THE SO2 AND PPM.</a:t>
            </a:r>
          </a:p>
          <a:p>
            <a:r>
              <a:rPr lang="en-US" smtClean="0"/>
              <a:t>BY THIS WE CAN IMPLEMENT MEASURES TO PREVENT MORE INCREASE IN THE BAD PROPORATION OF THE AIR.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science</a:t>
            </a:r>
            <a:r>
              <a:rPr lang="en-US" dirty="0"/>
              <a:t> is a </a:t>
            </a:r>
            <a:r>
              <a:rPr lang="en-US" dirty="0">
                <a:hlinkClick r:id="rId2" tooltip="Multi-disciplinary"/>
              </a:rPr>
              <a:t>multi-disciplinary</a:t>
            </a:r>
            <a:r>
              <a:rPr lang="en-US" dirty="0"/>
              <a:t> field that uses scientific methods, processes, algorithms and systems to extract </a:t>
            </a:r>
            <a:r>
              <a:rPr lang="en-US" dirty="0">
                <a:hlinkClick r:id="rId3" tooltip="Knowledge"/>
              </a:rPr>
              <a:t>knowledge</a:t>
            </a:r>
            <a:r>
              <a:rPr lang="en-US" dirty="0"/>
              <a:t> and insights from structured and </a:t>
            </a:r>
            <a:r>
              <a:rPr lang="en-US" dirty="0">
                <a:hlinkClick r:id="rId4" tooltip="Unstructured data"/>
              </a:rPr>
              <a:t>unstructured </a:t>
            </a:r>
            <a:r>
              <a:rPr lang="en-US" dirty="0" smtClean="0">
                <a:hlinkClick r:id="rId4" tooltip="Unstructured data"/>
              </a:rPr>
              <a:t>data</a:t>
            </a:r>
            <a:r>
              <a:rPr lang="en-US" dirty="0" smtClean="0"/>
              <a:t>.</a:t>
            </a:r>
            <a:r>
              <a:rPr lang="en-US" dirty="0"/>
              <a:t> Data science is the same concept as </a:t>
            </a:r>
            <a:r>
              <a:rPr lang="en-US" dirty="0">
                <a:hlinkClick r:id="rId5" tooltip="Data mining"/>
              </a:rPr>
              <a:t>data mining</a:t>
            </a:r>
            <a:r>
              <a:rPr lang="en-US" dirty="0"/>
              <a:t> and </a:t>
            </a:r>
            <a:r>
              <a:rPr lang="en-US" dirty="0">
                <a:hlinkClick r:id="rId6" tooltip="Big data"/>
              </a:rPr>
              <a:t>big data</a:t>
            </a:r>
            <a:r>
              <a:rPr lang="en-US" dirty="0"/>
              <a:t>: "use the most powerful hardware, the most powerful programming systems, and the most efficient algorithms to solve </a:t>
            </a:r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".</a:t>
            </a:r>
            <a:r>
              <a:rPr lang="en-US" baseline="30000" dirty="0"/>
              <a:t> </a:t>
            </a:r>
            <a:r>
              <a:rPr lang="en-US" dirty="0"/>
              <a:t>Data science is a "concept to unify </a:t>
            </a:r>
            <a:r>
              <a:rPr lang="en-US" dirty="0">
                <a:hlinkClick r:id="rId2" tooltip="Statistics"/>
              </a:rPr>
              <a:t>statistics</a:t>
            </a:r>
            <a:r>
              <a:rPr lang="en-US" dirty="0"/>
              <a:t>, </a:t>
            </a:r>
            <a:r>
              <a:rPr lang="en-US" dirty="0">
                <a:hlinkClick r:id="rId3" tooltip="Data analysis"/>
              </a:rPr>
              <a:t>data analysis</a:t>
            </a:r>
            <a:r>
              <a:rPr lang="en-US" dirty="0"/>
              <a:t>, </a:t>
            </a:r>
            <a:r>
              <a:rPr lang="en-US" dirty="0">
                <a:hlinkClick r:id="rId4" tooltip="Machine learning"/>
              </a:rPr>
              <a:t>machine learning</a:t>
            </a:r>
            <a:r>
              <a:rPr lang="en-US" dirty="0"/>
              <a:t> and their related methods" in order to "understand and analyze actual phenomena" with data.</a:t>
            </a:r>
            <a:r>
              <a:rPr lang="en-US" baseline="30000" dirty="0"/>
              <a:t> </a:t>
            </a:r>
            <a:r>
              <a:rPr lang="en-US" dirty="0"/>
              <a:t> It employs techniques and theories drawn from many fields within the context of </a:t>
            </a:r>
            <a:r>
              <a:rPr lang="en-US" dirty="0">
                <a:hlinkClick r:id="rId5" tooltip="Mathematics"/>
              </a:rPr>
              <a:t>mathematics</a:t>
            </a:r>
            <a:r>
              <a:rPr lang="en-US" dirty="0"/>
              <a:t>, </a:t>
            </a:r>
            <a:r>
              <a:rPr lang="en-US" dirty="0">
                <a:hlinkClick r:id="rId2" tooltip="Statistics"/>
              </a:rPr>
              <a:t>statistics</a:t>
            </a:r>
            <a:r>
              <a:rPr lang="en-US" dirty="0"/>
              <a:t>, </a:t>
            </a:r>
            <a:r>
              <a:rPr lang="en-US" dirty="0">
                <a:hlinkClick r:id="rId6" tooltip="Computer science"/>
              </a:rPr>
              <a:t>computer science</a:t>
            </a:r>
            <a:r>
              <a:rPr lang="en-US" dirty="0"/>
              <a:t>, and </a:t>
            </a:r>
            <a:r>
              <a:rPr lang="en-US" dirty="0">
                <a:hlinkClick r:id="rId7" tooltip="Information science"/>
              </a:rPr>
              <a:t>information science</a:t>
            </a:r>
            <a:r>
              <a:rPr lang="en-US" dirty="0"/>
              <a:t>. </a:t>
            </a:r>
            <a:r>
              <a:rPr lang="en-US" dirty="0">
                <a:hlinkClick r:id="rId8" tooltip="Turing award"/>
              </a:rPr>
              <a:t>Turing award</a:t>
            </a:r>
            <a:r>
              <a:rPr lang="en-US" dirty="0"/>
              <a:t> winner </a:t>
            </a:r>
            <a:r>
              <a:rPr lang="en-US" dirty="0">
                <a:hlinkClick r:id="rId9" tooltip="Jim Gray (computer scientist)"/>
              </a:rPr>
              <a:t>Jim Gray</a:t>
            </a:r>
            <a:r>
              <a:rPr lang="en-US" dirty="0"/>
              <a:t> imagined data science as a "fourth paradigm" of science (</a:t>
            </a:r>
            <a:r>
              <a:rPr lang="en-US" dirty="0">
                <a:hlinkClick r:id="rId10" tooltip="Empirical research"/>
              </a:rPr>
              <a:t>empirical</a:t>
            </a:r>
            <a:r>
              <a:rPr lang="en-US" dirty="0"/>
              <a:t>, </a:t>
            </a:r>
            <a:r>
              <a:rPr lang="en-US" dirty="0">
                <a:hlinkClick r:id="rId11" tooltip="Basic research"/>
              </a:rPr>
              <a:t>theoretical</a:t>
            </a:r>
            <a:r>
              <a:rPr lang="en-US" dirty="0"/>
              <a:t>, </a:t>
            </a:r>
            <a:r>
              <a:rPr lang="en-US" dirty="0">
                <a:hlinkClick r:id="rId12" tooltip="Computational science"/>
              </a:rPr>
              <a:t>computational</a:t>
            </a:r>
            <a:r>
              <a:rPr lang="en-US" dirty="0"/>
              <a:t> and now data-driven) and asserted that "everything about science is changing because of the impact of information technology" and the </a:t>
            </a:r>
            <a:r>
              <a:rPr lang="en-US" dirty="0">
                <a:hlinkClick r:id="rId13" tooltip="Information explosion"/>
              </a:rPr>
              <a:t>data deluge</a:t>
            </a:r>
            <a:r>
              <a:rPr lang="en-US" dirty="0"/>
              <a:t>.</a:t>
            </a:r>
            <a:r>
              <a:rPr lang="en-US" baseline="30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In 2015, the </a:t>
            </a:r>
            <a:r>
              <a:rPr lang="en-US" dirty="0">
                <a:hlinkClick r:id="rId2" tooltip="American Statistical Association"/>
              </a:rPr>
              <a:t>American Statistical Association</a:t>
            </a:r>
            <a:r>
              <a:rPr lang="en-US" dirty="0"/>
              <a:t> identified </a:t>
            </a:r>
            <a:r>
              <a:rPr lang="en-US" dirty="0">
                <a:hlinkClick r:id="rId3" tooltip="Database"/>
              </a:rPr>
              <a:t>database management</a:t>
            </a:r>
            <a:r>
              <a:rPr lang="en-US" dirty="0"/>
              <a:t>, statistics and </a:t>
            </a:r>
            <a:r>
              <a:rPr lang="en-US" dirty="0">
                <a:hlinkClick r:id="rId4" tooltip="Machine learning"/>
              </a:rPr>
              <a:t>machine learning</a:t>
            </a:r>
            <a:r>
              <a:rPr lang="en-US" dirty="0"/>
              <a:t>, and </a:t>
            </a:r>
            <a:r>
              <a:rPr lang="en-US" dirty="0">
                <a:hlinkClick r:id="rId5" tooltip="Distributed computing"/>
              </a:rPr>
              <a:t>distributed and parallel systems</a:t>
            </a:r>
            <a:r>
              <a:rPr lang="en-US" dirty="0"/>
              <a:t> as the three emerging foundational professional communities.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0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Various Method used in this analysis are as follows:-</a:t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Cleaning using Tableau Prep</a:t>
            </a:r>
          </a:p>
          <a:p>
            <a:r>
              <a:rPr lang="en-US" dirty="0"/>
              <a:t>Data validation</a:t>
            </a:r>
          </a:p>
          <a:p>
            <a:r>
              <a:rPr lang="en-US" dirty="0"/>
              <a:t>Slicing</a:t>
            </a:r>
          </a:p>
          <a:p>
            <a:r>
              <a:rPr lang="en-US" dirty="0"/>
              <a:t>Pivot Table</a:t>
            </a:r>
          </a:p>
          <a:p>
            <a:r>
              <a:rPr lang="en-US" dirty="0"/>
              <a:t>Pivot Chart</a:t>
            </a:r>
          </a:p>
          <a:p>
            <a:r>
              <a:rPr lang="en-US" dirty="0"/>
              <a:t>Visualization</a:t>
            </a:r>
          </a:p>
          <a:p>
            <a:r>
              <a:rPr lang="en-US" dirty="0" smtClean="0"/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Hyperlinking</a:t>
            </a:r>
          </a:p>
          <a:p>
            <a:r>
              <a:rPr lang="en-US" dirty="0"/>
              <a:t>Logical Operations</a:t>
            </a:r>
          </a:p>
          <a:p>
            <a:r>
              <a:rPr lang="en-US" dirty="0"/>
              <a:t>Cell formatting</a:t>
            </a:r>
          </a:p>
          <a:p>
            <a:r>
              <a:rPr lang="en-US" dirty="0"/>
              <a:t>Text formatting</a:t>
            </a:r>
          </a:p>
          <a:p>
            <a:r>
              <a:rPr lang="en-US" dirty="0"/>
              <a:t>Functional operation</a:t>
            </a:r>
          </a:p>
          <a:p>
            <a:r>
              <a:rPr lang="en-US" dirty="0"/>
              <a:t>Data handling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Tableau </a:t>
            </a:r>
            <a:r>
              <a:rPr lang="en-US" b="1" dirty="0"/>
              <a:t>Software</a:t>
            </a:r>
            <a:r>
              <a:rPr lang="en-US" dirty="0"/>
              <a:t> </a:t>
            </a:r>
            <a:r>
              <a:rPr lang="en-US" dirty="0" smtClean="0"/>
              <a:t>is </a:t>
            </a:r>
            <a:r>
              <a:rPr lang="en-US" dirty="0"/>
              <a:t>an American interactive </a:t>
            </a:r>
            <a:r>
              <a:rPr lang="en-US" dirty="0">
                <a:hlinkClick r:id="rId2" tooltip="Visual analytics"/>
              </a:rPr>
              <a:t>data visualization</a:t>
            </a:r>
            <a:r>
              <a:rPr lang="en-US" dirty="0"/>
              <a:t> </a:t>
            </a:r>
            <a:r>
              <a:rPr lang="en-US" dirty="0">
                <a:hlinkClick r:id="rId3" tooltip="Software"/>
              </a:rPr>
              <a:t>software</a:t>
            </a:r>
            <a:r>
              <a:rPr lang="en-US" dirty="0"/>
              <a:t> </a:t>
            </a:r>
            <a:r>
              <a:rPr lang="en-US" dirty="0" smtClean="0"/>
              <a:t>company</a:t>
            </a:r>
            <a:r>
              <a:rPr lang="en-US" baseline="30000" dirty="0"/>
              <a:t> </a:t>
            </a:r>
            <a:r>
              <a:rPr lang="en-US" dirty="0" smtClean="0"/>
              <a:t>founded </a:t>
            </a:r>
            <a:r>
              <a:rPr lang="en-US" dirty="0"/>
              <a:t>in January 2003 by Christian Chabot, Pat </a:t>
            </a:r>
            <a:r>
              <a:rPr lang="en-US" dirty="0" err="1"/>
              <a:t>Hanrahan</a:t>
            </a:r>
            <a:r>
              <a:rPr lang="en-US" dirty="0"/>
              <a:t> and Chris </a:t>
            </a:r>
            <a:r>
              <a:rPr lang="en-US" dirty="0" err="1"/>
              <a:t>Stolte</a:t>
            </a:r>
            <a:r>
              <a:rPr lang="en-US" dirty="0"/>
              <a:t>, in </a:t>
            </a:r>
            <a:r>
              <a:rPr lang="en-US" dirty="0">
                <a:hlinkClick r:id="rId4" tooltip="Mountain View, California"/>
              </a:rPr>
              <a:t>Mountain View, California</a:t>
            </a:r>
            <a:r>
              <a:rPr lang="en-US" dirty="0"/>
              <a:t>. The company is currently headquartered in </a:t>
            </a:r>
            <a:r>
              <a:rPr lang="en-US" dirty="0">
                <a:hlinkClick r:id="rId5" tooltip="Seattle, Washington"/>
              </a:rPr>
              <a:t>Seattle, Washington</a:t>
            </a:r>
            <a:r>
              <a:rPr lang="en-US" dirty="0"/>
              <a:t>, </a:t>
            </a:r>
            <a:r>
              <a:rPr lang="en-US" dirty="0">
                <a:hlinkClick r:id="rId6" tooltip="United States"/>
              </a:rPr>
              <a:t>United States</a:t>
            </a:r>
            <a:r>
              <a:rPr lang="en-US" dirty="0"/>
              <a:t> </a:t>
            </a:r>
            <a:r>
              <a:rPr lang="en-US" dirty="0" smtClean="0"/>
              <a:t>]focused </a:t>
            </a:r>
            <a:r>
              <a:rPr lang="en-US" dirty="0"/>
              <a:t>on </a:t>
            </a:r>
            <a:r>
              <a:rPr lang="en-US" dirty="0">
                <a:hlinkClick r:id="rId7" tooltip="Business intelligence"/>
              </a:rPr>
              <a:t>business </a:t>
            </a:r>
            <a:r>
              <a:rPr lang="en-US" dirty="0" smtClean="0">
                <a:hlinkClick r:id="rId7" tooltip="Business intelligence"/>
              </a:rPr>
              <a:t>intelligence</a:t>
            </a:r>
            <a:r>
              <a:rPr lang="en-US" dirty="0" smtClean="0"/>
              <a:t>. </a:t>
            </a:r>
            <a:r>
              <a:rPr lang="en-US" dirty="0"/>
              <a:t>On August 1, 2019, </a:t>
            </a:r>
            <a:r>
              <a:rPr lang="en-US" dirty="0">
                <a:hlinkClick r:id="rId8" tooltip="Salesforce.com"/>
              </a:rPr>
              <a:t>Salesforce.com</a:t>
            </a:r>
            <a:r>
              <a:rPr lang="en-US" dirty="0"/>
              <a:t> acquired Tableau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</TotalTime>
  <Words>201</Words>
  <Application>Microsoft Office PowerPoint</Application>
  <PresentationFormat>Widescreen</PresentationFormat>
  <Paragraphs>53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Wingdings 3</vt:lpstr>
      <vt:lpstr>Facet</vt:lpstr>
      <vt:lpstr>SUBJECT :- </vt:lpstr>
      <vt:lpstr>PROJECT :-</vt:lpstr>
      <vt:lpstr>SUBMITTED BY:          SUBMITTED TO:</vt:lpstr>
      <vt:lpstr>INTRODUCTION:-</vt:lpstr>
      <vt:lpstr>PowerPoint Presentation</vt:lpstr>
      <vt:lpstr>PowerPoint Presentation</vt:lpstr>
      <vt:lpstr>Various Method used in this analysis are as follows:- </vt:lpstr>
      <vt:lpstr>PowerPoint Presentation</vt:lpstr>
      <vt:lpstr>TABLEAU:-</vt:lpstr>
      <vt:lpstr>DATA CLEANING:-</vt:lpstr>
      <vt:lpstr>GLIMPSE OF ANALYSIS:-</vt:lpstr>
      <vt:lpstr>IMPORTING DATA SET:-</vt:lpstr>
      <vt:lpstr> </vt:lpstr>
      <vt:lpstr>PROCESS OF DATA CLEANING:-</vt:lpstr>
      <vt:lpstr>PowerPoint Presentation</vt:lpstr>
      <vt:lpstr>APPLYING UNION:-</vt:lpstr>
      <vt:lpstr>TAKING OUTPUT:-</vt:lpstr>
      <vt:lpstr>FINAL RUN:-</vt:lpstr>
      <vt:lpstr>DATA OF THE OUTPUT:-</vt:lpstr>
      <vt:lpstr>DATA VISUALISATION USING THE EXCEL:-</vt:lpstr>
      <vt:lpstr>DASH BOARD:-</vt:lpstr>
      <vt:lpstr>DATA SET 1:-</vt:lpstr>
      <vt:lpstr>DATA SET 2:-</vt:lpstr>
      <vt:lpstr>SOME OF THE CHARTS:-</vt:lpstr>
      <vt:lpstr>GRAPHS:-</vt:lpstr>
      <vt:lpstr>SLICERS:-</vt:lpstr>
      <vt:lpstr>TABLES:-</vt:lpstr>
      <vt:lpstr>PowerPoint Presentation</vt:lpstr>
      <vt:lpstr>MORE CHARTS:-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CONCLUSION:-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 :-</dc:title>
  <dc:creator>Ankit Yadav</dc:creator>
  <cp:lastModifiedBy>Ankit Yadav</cp:lastModifiedBy>
  <cp:revision>5</cp:revision>
  <dcterms:created xsi:type="dcterms:W3CDTF">2019-11-23T18:59:43Z</dcterms:created>
  <dcterms:modified xsi:type="dcterms:W3CDTF">2019-11-24T04:10:33Z</dcterms:modified>
</cp:coreProperties>
</file>